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handoutMasterIdLst>
    <p:handoutMasterId r:id="rId15"/>
  </p:handoutMasterIdLst>
  <p:sldIdLst>
    <p:sldId id="409" r:id="rId2"/>
    <p:sldId id="396" r:id="rId3"/>
    <p:sldId id="407" r:id="rId4"/>
    <p:sldId id="410" r:id="rId5"/>
    <p:sldId id="411" r:id="rId6"/>
    <p:sldId id="412" r:id="rId7"/>
    <p:sldId id="413" r:id="rId8"/>
    <p:sldId id="416" r:id="rId9"/>
    <p:sldId id="419" r:id="rId10"/>
    <p:sldId id="414" r:id="rId11"/>
    <p:sldId id="415" r:id="rId12"/>
    <p:sldId id="417" r:id="rId13"/>
  </p:sldIdLst>
  <p:sldSz cx="9144000" cy="5143500" type="screen16x9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3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84461" autoAdjust="0"/>
  </p:normalViewPr>
  <p:slideViewPr>
    <p:cSldViewPr>
      <p:cViewPr>
        <p:scale>
          <a:sx n="100" d="100"/>
          <a:sy n="100" d="100"/>
        </p:scale>
        <p:origin x="-486" y="-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687DC5-0BD8-4286-B9C5-5E3BBE959C28}" type="datetimeFigureOut">
              <a:rPr lang="en-US"/>
              <a:pPr>
                <a:defRPr/>
              </a:pPr>
              <a:t>4/28/2014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CE79B6-EC94-4BEC-9A11-F5679E6925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79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2CE4EC-35F9-4B1A-B730-2F07F56ED5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82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7A875-0DE1-4EBC-8189-CB4905112D12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1BE199-2A8F-4F42-ADC4-01574786BB1F}" type="slidenum">
              <a:rPr lang="en-GB" smtClean="0"/>
              <a:pPr eaLnBrk="1" hangingPunct="1"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7A875-0DE1-4EBC-8189-CB4905112D12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7A875-0DE1-4EBC-8189-CB4905112D12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7A875-0DE1-4EBC-8189-CB4905112D12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.uk/imgres?imgurl=http://upload.wikimedia.org/wikipedia/commons/1/1f/CC-BY-NC-SA-icon-80x15.png&amp;imgrefurl=http://commons.wikimedia.org/wiki/File:CC-BY-NC-SA-icon-80x15.png&amp;usg=__IcYTO4WEl1CBFVgPn1QsotoJwyE=&amp;h=15&amp;w=80&amp;sz=1&amp;hl=en&amp;start=4&amp;sig2=PttaFaFA6B2kgDu5SCiqaA&amp;um=1&amp;itbs=1&amp;tbnid=5MzXK0g0B8h9CM:&amp;tbnh=14&amp;tbnw=74&amp;prev=/images?q=%22BY+NC+SA%22&amp;um=1&amp;hl=en&amp;sa=G&amp;rls=com.microsoft:en-gb:IE-SearchBox&amp;rlz=1I7ADBF_en-GB&amp;as_rights=(cc_publicdomain|cc_attribute|cc_sharealike|cc_noncommercial|cc_nonderived)&amp;as_st=y&amp;tbs=isch:1&amp;ei=swOZS9_oKsKu4QaLzNmsCw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55588" y="800100"/>
            <a:ext cx="8610600" cy="37719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9E9E8"/>
              </a:solidFill>
            </a:endParaRPr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6042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7772400" cy="1714500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000500"/>
            <a:ext cx="6400800" cy="457200"/>
          </a:xfrm>
          <a:ln>
            <a:solidFill>
              <a:srgbClr val="032553"/>
            </a:solidFill>
          </a:ln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2CB6-50E8-4944-B093-40AD5E3AD4CB}" type="datetime1">
              <a:rPr lang="en-US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42EC-A12D-4BC6-8ADA-756192D35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 Name and Venue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8E9D-7984-424D-B4CA-3D6E64B91D69}" type="datetime1">
              <a:rPr lang="en-US"/>
              <a:pPr>
                <a:defRPr/>
              </a:pPr>
              <a:t>4/28/2014</a:t>
            </a:fld>
            <a:endParaRPr lang="en-US" sz="9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 Name and Venue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8223-CC19-41FF-B0FE-16A0B1BFE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552EC-C3CB-429B-8BDD-381B03CE5A48}" type="datetime1">
              <a:rPr lang="en-US"/>
              <a:pPr>
                <a:defRPr/>
              </a:pPr>
              <a:t>4/28/2014</a:t>
            </a:fld>
            <a:endParaRPr lang="en-US" sz="9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 Name and Venue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083F-BCFC-4BB0-8392-8B0C44E6E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pf5MzXK0g0B8h9CM:" descr="http://t3.gstatic.com/images?q=tbn:5MzXK0g0B8h9CM:http://upload.wikimedia.org/wikipedia/commons/1/1f/CC-BY-NC-SA-icon-80x15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1" y="4978004"/>
            <a:ext cx="785813" cy="13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9D1C-CCF9-4495-A893-C0FAF906A92E}" type="datetime2">
              <a:rPr lang="en-US"/>
              <a:pPr>
                <a:defRPr/>
              </a:pPr>
              <a:t>Monday, April 28, 2014</a:t>
            </a:fld>
            <a:endParaRPr lang="en-US" sz="90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03F8-C5F1-4ECA-A7D1-99E1101DC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" charset="0"/>
              </a:defRPr>
            </a:lvl1pPr>
          </a:lstStyle>
          <a:p>
            <a:pPr>
              <a:defRPr/>
            </a:pPr>
            <a:fld id="{791237C9-BAB7-4103-87C3-2A575322AFED}" type="datetime1">
              <a:rPr lang="en-US"/>
              <a:pPr>
                <a:defRPr/>
              </a:pPr>
              <a:t>4/28/2014</a:t>
            </a:fld>
            <a:endParaRPr lang="en-US" sz="9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4686300"/>
            <a:ext cx="2514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 Name and Venue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46863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2B3E1334-8CDC-45C0-8B89-30FCE779C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255588" y="800100"/>
            <a:ext cx="8610600" cy="4148138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9E9E8"/>
              </a:solidFill>
            </a:endParaRP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71650"/>
            <a:ext cx="7772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0"/>
            <a:ext cx="86042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5" r:id="rId2"/>
    <p:sldLayoutId id="2147484286" r:id="rId3"/>
    <p:sldLayoutId id="2147484288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2553"/>
        </a:buClr>
        <a:buChar char="•"/>
        <a:defRPr sz="2600">
          <a:solidFill>
            <a:srgbClr val="4D3A31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D3A31"/>
          </a:solidFill>
          <a:latin typeface="+mn-lt"/>
          <a:ea typeface="ＭＳ Ｐゴシック" pitchFamily="-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D3A31"/>
          </a:solidFill>
          <a:latin typeface="+mn-lt"/>
          <a:ea typeface="ＭＳ Ｐゴシック" pitchFamily="-8" charset="-128"/>
          <a:cs typeface="ＭＳ Ｐゴシック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3A31"/>
          </a:solidFill>
          <a:latin typeface="+mn-lt"/>
          <a:ea typeface="ＭＳ Ｐゴシック" pitchFamily="-8" charset="-128"/>
          <a:cs typeface="ＭＳ Ｐゴシック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  <a:cs typeface="ＭＳ Ｐゴシック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hyperlink" Target="http://moodle-alpha.nottingham.ac.uk/moodle26/course/view.php?id=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hyperlink" Target="http://moodle-alpha.nottingham.ac.uk/moodle26/course/view.php?id=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turelearn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52520" cy="51434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3923928" y="1409170"/>
            <a:ext cx="4392488" cy="25202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1668996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Creative Commons Licensing in Multiple Contexts (Moodle, MOOCs and FutureLearn)</a:t>
            </a:r>
          </a:p>
          <a:p>
            <a:endParaRPr lang="en-GB" dirty="0"/>
          </a:p>
          <a:p>
            <a:r>
              <a:rPr lang="en-GB" dirty="0" smtClean="0"/>
              <a:t>Steve Stapleton</a:t>
            </a:r>
          </a:p>
          <a:p>
            <a:r>
              <a:rPr lang="en-GB" dirty="0" smtClean="0"/>
              <a:t>Senior Project Manager</a:t>
            </a:r>
          </a:p>
          <a:p>
            <a:r>
              <a:rPr lang="en-GB" dirty="0" smtClean="0"/>
              <a:t>University of Nottingham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0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95263"/>
            <a:ext cx="6120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chemeClr val="accent3"/>
                </a:solidFill>
              </a:rPr>
              <a:t>Sustainability, Society and You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22160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0" y="897564"/>
            <a:ext cx="8228572" cy="2190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280" y="3273827"/>
            <a:ext cx="7382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Based on OER first published in 2012 (U-Now &amp; eBooks/iBooks)</a:t>
            </a:r>
          </a:p>
          <a:p>
            <a:endParaRPr lang="en-GB" dirty="0"/>
          </a:p>
          <a:p>
            <a:r>
              <a:rPr lang="en-GB" dirty="0" smtClean="0"/>
              <a:t>60% of content was third party OER (text, images, video)</a:t>
            </a:r>
          </a:p>
          <a:p>
            <a:endParaRPr lang="en-GB" dirty="0"/>
          </a:p>
          <a:p>
            <a:r>
              <a:rPr lang="en-GB" dirty="0" smtClean="0"/>
              <a:t>Released the course under a CC BY NC SA licence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357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95263"/>
            <a:ext cx="6120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chemeClr val="accent3"/>
                </a:solidFill>
              </a:rPr>
              <a:t>Sustainability, Society and You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843558"/>
            <a:ext cx="738208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Variety of CC licence types re-used in the course</a:t>
            </a:r>
          </a:p>
          <a:p>
            <a:endParaRPr lang="en-GB" sz="1600" dirty="0"/>
          </a:p>
          <a:p>
            <a:r>
              <a:rPr lang="en-GB" sz="1600" dirty="0" smtClean="0"/>
              <a:t>OER and MOOC design worked well for us</a:t>
            </a:r>
          </a:p>
          <a:p>
            <a:endParaRPr lang="en-GB" sz="1600" dirty="0"/>
          </a:p>
          <a:p>
            <a:r>
              <a:rPr lang="en-GB" sz="1600" dirty="0" smtClean="0"/>
              <a:t>OER eBooks and </a:t>
            </a:r>
            <a:r>
              <a:rPr lang="en-GB" sz="1600" dirty="0" err="1" smtClean="0"/>
              <a:t>iBooks</a:t>
            </a:r>
            <a:r>
              <a:rPr lang="en-GB" sz="1600" dirty="0" smtClean="0"/>
              <a:t> download increased</a:t>
            </a:r>
          </a:p>
          <a:p>
            <a:endParaRPr lang="en-GB" sz="1600" dirty="0"/>
          </a:p>
          <a:p>
            <a:r>
              <a:rPr lang="en-GB" sz="1600" dirty="0" smtClean="0"/>
              <a:t>For CC NC resources we contacted rights holders asking for permission to use within a MOOC that might charge for statements of participation</a:t>
            </a:r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No rights holder said no to using their NC content (a few didn’t reply at all)</a:t>
            </a:r>
          </a:p>
          <a:p>
            <a:endParaRPr lang="en-GB" sz="1600" dirty="0"/>
          </a:p>
          <a:p>
            <a:r>
              <a:rPr lang="en-GB" sz="1600" dirty="0" smtClean="0"/>
              <a:t>Some asked for changes to the attribution we had used</a:t>
            </a:r>
          </a:p>
          <a:p>
            <a:endParaRPr lang="en-GB" sz="1600" dirty="0"/>
          </a:p>
          <a:p>
            <a:r>
              <a:rPr lang="en-GB" sz="1600" dirty="0" smtClean="0"/>
              <a:t>Some suggested other OER that might be useful to us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852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95263"/>
            <a:ext cx="6120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chemeClr val="accent3"/>
                </a:solidFill>
              </a:rPr>
              <a:t>MOOC OER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1113589"/>
            <a:ext cx="7382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to read a mind was also published under CC licence</a:t>
            </a:r>
          </a:p>
          <a:p>
            <a:endParaRPr lang="en-GB" dirty="0"/>
          </a:p>
          <a:p>
            <a:r>
              <a:rPr lang="en-GB" dirty="0" smtClean="0"/>
              <a:t>+ will be recommended for future courses (OER is opt in)</a:t>
            </a:r>
          </a:p>
          <a:p>
            <a:endParaRPr lang="en-GB" dirty="0"/>
          </a:p>
          <a:p>
            <a:r>
              <a:rPr lang="en-GB" dirty="0" smtClean="0"/>
              <a:t>FutureLearn happy with courses as OER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30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395289" y="1006079"/>
            <a:ext cx="7813675" cy="1781175"/>
          </a:xfrm>
        </p:spPr>
        <p:txBody>
          <a:bodyPr/>
          <a:lstStyle/>
          <a:p>
            <a:r>
              <a:rPr lang="en-GB" sz="2400" dirty="0" smtClean="0">
                <a:solidFill>
                  <a:srgbClr val="003366"/>
                </a:solidFill>
                <a:ea typeface="ＭＳ Ｐゴシック" pitchFamily="34" charset="-128"/>
              </a:rPr>
              <a:t>U-Now – OCW/OER</a:t>
            </a:r>
          </a:p>
          <a:p>
            <a:pPr lvl="1"/>
            <a:r>
              <a:rPr lang="en-GB" sz="2000" dirty="0" smtClean="0">
                <a:solidFill>
                  <a:srgbClr val="003366"/>
                </a:solidFill>
                <a:ea typeface="ＭＳ Ｐゴシック" pitchFamily="34" charset="-128"/>
              </a:rPr>
              <a:t>Launched U-Now in 2007</a:t>
            </a:r>
          </a:p>
          <a:p>
            <a:pPr lvl="1"/>
            <a:r>
              <a:rPr lang="en-GB" sz="2000" dirty="0" smtClean="0">
                <a:solidFill>
                  <a:srgbClr val="003366"/>
                </a:solidFill>
                <a:ea typeface="ＭＳ Ｐゴシック" pitchFamily="34" charset="-128"/>
              </a:rPr>
              <a:t>Member of OCWC 2008</a:t>
            </a:r>
          </a:p>
          <a:p>
            <a:pPr lvl="1"/>
            <a:r>
              <a:rPr lang="en-GB" sz="2000" dirty="0" smtClean="0">
                <a:solidFill>
                  <a:srgbClr val="003366"/>
                </a:solidFill>
                <a:ea typeface="ＭＳ Ｐゴシック" pitchFamily="34" charset="-128"/>
              </a:rPr>
              <a:t>HEA/JISC funded through BERLiN project 2009/10</a:t>
            </a:r>
          </a:p>
          <a:p>
            <a:pPr lvl="1">
              <a:buFontTx/>
              <a:buNone/>
            </a:pPr>
            <a:endParaRPr lang="en-GB" sz="1600" dirty="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GB" sz="1800" dirty="0" smtClean="0">
              <a:ea typeface="ＭＳ Ｐゴシック" pitchFamily="34" charset="-128"/>
            </a:endParaRPr>
          </a:p>
          <a:p>
            <a:endParaRPr lang="en-GB" sz="2400" dirty="0" smtClean="0">
              <a:ea typeface="ＭＳ Ｐゴシック" pitchFamily="34" charset="-128"/>
            </a:endParaRPr>
          </a:p>
          <a:p>
            <a:endParaRPr lang="en-GB" sz="2400" dirty="0" smtClean="0">
              <a:ea typeface="ＭＳ Ｐゴシック" pitchFamily="34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187451" y="2542507"/>
            <a:ext cx="936625" cy="118705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GB" sz="2400" b="1" baseline="-250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" pitchFamily="-8" charset="0"/>
            </a:endParaRPr>
          </a:p>
        </p:txBody>
      </p:sp>
      <p:pic>
        <p:nvPicPr>
          <p:cNvPr id="8" name="Picture 7" descr="u-Now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715766"/>
            <a:ext cx="4392488" cy="2252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289" y="3598069"/>
            <a:ext cx="78136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32553"/>
              </a:buClr>
              <a:buFontTx/>
              <a:buChar char="•"/>
              <a:defRPr/>
            </a:pPr>
            <a:r>
              <a:rPr lang="en-GB" sz="2400" kern="0" dirty="0">
                <a:solidFill>
                  <a:srgbClr val="003366"/>
                </a:solidFill>
                <a:latin typeface="+mn-lt"/>
                <a:ea typeface="ＭＳ Ｐゴシック" pitchFamily="-8" charset="-128"/>
                <a:cs typeface="ＭＳ Ｐゴシック" pitchFamily="-8" charset="-128"/>
              </a:rPr>
              <a:t>Open Nottingham 2010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2000" kern="0" dirty="0">
                <a:solidFill>
                  <a:srgbClr val="003366"/>
                </a:solidFill>
                <a:ea typeface="ＭＳ Ｐゴシック" pitchFamily="-8" charset="-128"/>
              </a:rPr>
              <a:t>Open learning publication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2000" kern="0" dirty="0" smtClean="0">
                <a:solidFill>
                  <a:srgbClr val="003366"/>
                </a:solidFill>
                <a:ea typeface="ＭＳ Ｐゴシック" pitchFamily="-8" charset="-128"/>
              </a:rPr>
              <a:t>OER </a:t>
            </a:r>
            <a:r>
              <a:rPr lang="en-GB" sz="2000" kern="0" dirty="0">
                <a:solidFill>
                  <a:srgbClr val="003366"/>
                </a:solidFill>
                <a:ea typeface="ＭＳ Ｐゴシック" pitchFamily="-8" charset="-128"/>
              </a:rPr>
              <a:t>discovery &amp; reuse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2000" kern="0" dirty="0" smtClean="0">
                <a:solidFill>
                  <a:srgbClr val="003366"/>
                </a:solidFill>
                <a:latin typeface="+mn-lt"/>
                <a:ea typeface="ＭＳ Ｐゴシック" pitchFamily="-8" charset="-128"/>
              </a:rPr>
              <a:t>Open </a:t>
            </a:r>
            <a:r>
              <a:rPr lang="en-GB" sz="2000" kern="0" dirty="0">
                <a:solidFill>
                  <a:srgbClr val="003366"/>
                </a:solidFill>
                <a:latin typeface="+mn-lt"/>
                <a:ea typeface="ＭＳ Ｐゴシック" pitchFamily="-8" charset="-128"/>
              </a:rPr>
              <a:t>source tools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GB" sz="1600" kern="0" dirty="0">
              <a:solidFill>
                <a:srgbClr val="4D3A31"/>
              </a:solidFill>
              <a:latin typeface="+mn-lt"/>
              <a:ea typeface="ＭＳ Ｐゴシック" pitchFamily="-8" charset="-128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GB" kern="0" dirty="0">
              <a:solidFill>
                <a:srgbClr val="4D3A31"/>
              </a:solidFill>
              <a:latin typeface="+mn-lt"/>
              <a:ea typeface="ＭＳ Ｐゴシック" pitchFamily="-8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32553"/>
              </a:buClr>
              <a:buFontTx/>
              <a:buChar char="•"/>
              <a:defRPr/>
            </a:pPr>
            <a:endParaRPr lang="en-GB" sz="2400" kern="0" dirty="0">
              <a:solidFill>
                <a:srgbClr val="4D3A31"/>
              </a:solidFill>
              <a:latin typeface="+mn-lt"/>
              <a:ea typeface="ＭＳ Ｐゴシック" pitchFamily="-8" charset="-128"/>
              <a:cs typeface="ＭＳ Ｐゴシック" pitchFamily="-8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32553"/>
              </a:buClr>
              <a:buFontTx/>
              <a:buChar char="•"/>
              <a:defRPr/>
            </a:pPr>
            <a:endParaRPr lang="en-GB" sz="2400" kern="0" dirty="0">
              <a:solidFill>
                <a:srgbClr val="4D3A31"/>
              </a:solidFill>
              <a:latin typeface="+mn-lt"/>
              <a:ea typeface="ＭＳ Ｐゴシック" pitchFamily="-8" charset="-128"/>
              <a:cs typeface="ＭＳ Ｐゴシック" pitchFamily="-8" charset="-128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50" y="195263"/>
            <a:ext cx="47529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accent3"/>
                </a:solidFill>
              </a:rPr>
              <a:t>Timeline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 l="-1562"/>
          <a:stretch>
            <a:fillRect/>
          </a:stretch>
        </p:blipFill>
        <p:spPr bwMode="auto">
          <a:xfrm>
            <a:off x="4572000" y="3136033"/>
            <a:ext cx="4358084" cy="1680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51" y="195263"/>
            <a:ext cx="58324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accent3"/>
                </a:solidFill>
              </a:rPr>
              <a:t>OER @ Nottingham</a:t>
            </a:r>
          </a:p>
        </p:txBody>
      </p:sp>
      <p:sp>
        <p:nvSpPr>
          <p:cNvPr id="9220" name="Content Placeholder 1"/>
          <p:cNvSpPr>
            <a:spLocks noGrp="1"/>
          </p:cNvSpPr>
          <p:nvPr>
            <p:ph idx="1"/>
          </p:nvPr>
        </p:nvSpPr>
        <p:spPr>
          <a:xfrm>
            <a:off x="354013" y="1762125"/>
            <a:ext cx="7772400" cy="1543050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4199">
            <a:off x="561976" y="1172767"/>
            <a:ext cx="4492625" cy="2802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05577">
            <a:off x="840213" y="1372708"/>
            <a:ext cx="4821325" cy="2876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12604">
            <a:off x="422595" y="1792587"/>
            <a:ext cx="8105246" cy="1932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8487" y="1113589"/>
            <a:ext cx="4816870" cy="3125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79230">
            <a:off x="3134633" y="1531757"/>
            <a:ext cx="5734341" cy="286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79230">
            <a:off x="2909991" y="1971952"/>
            <a:ext cx="5133863" cy="3166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391" y="2319637"/>
            <a:ext cx="5133863" cy="2699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56865">
            <a:off x="3915991" y="1842840"/>
            <a:ext cx="4818762" cy="2699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121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50" y="195263"/>
            <a:ext cx="47529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 smtClean="0">
                <a:solidFill>
                  <a:schemeClr val="accent3"/>
                </a:solidFill>
              </a:rPr>
              <a:t>Moodle</a:t>
            </a:r>
            <a:endParaRPr lang="en-GB" sz="3600" b="1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552"/>
            <a:ext cx="9144000" cy="4353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30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50" y="195263"/>
            <a:ext cx="47529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 smtClean="0">
                <a:solidFill>
                  <a:schemeClr val="accent3"/>
                </a:solidFill>
              </a:rPr>
              <a:t>3 Moodle plugins</a:t>
            </a:r>
            <a:endParaRPr lang="en-GB" sz="3600" b="1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4515966"/>
            <a:ext cx="7848674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u="sng" dirty="0">
                <a:hlinkClick r:id="rId4"/>
              </a:rPr>
              <a:t>http://moodle-alpha.nottingham.ac.uk/moodle26/course/view.php?id=3</a:t>
            </a:r>
            <a:endParaRPr lang="en-GB" sz="400" dirty="0"/>
          </a:p>
        </p:txBody>
      </p:sp>
      <p:sp>
        <p:nvSpPr>
          <p:cNvPr id="4" name="TextBox 3"/>
          <p:cNvSpPr txBox="1"/>
          <p:nvPr/>
        </p:nvSpPr>
        <p:spPr>
          <a:xfrm>
            <a:off x="539750" y="1288183"/>
            <a:ext cx="72006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Flickr Search and attribute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Upload and attribute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Specify a URL and attribute the image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593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195263"/>
            <a:ext cx="6696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b="1" dirty="0" smtClean="0">
                <a:solidFill>
                  <a:schemeClr val="accent3"/>
                </a:solidFill>
              </a:rPr>
              <a:t>3 Moodle plugins </a:t>
            </a:r>
            <a:r>
              <a:rPr lang="en-GB" sz="2800" b="1" dirty="0" smtClean="0">
                <a:solidFill>
                  <a:schemeClr val="accent3"/>
                </a:solidFill>
              </a:rPr>
              <a:t>(JISC/HEA)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4515966"/>
            <a:ext cx="7848674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u="sng" dirty="0">
                <a:hlinkClick r:id="rId4"/>
              </a:rPr>
              <a:t>http://moodle-alpha.nottingham.ac.uk/moodle26/course/view.php?id=3</a:t>
            </a:r>
            <a:endParaRPr lang="en-GB" sz="400" dirty="0"/>
          </a:p>
        </p:txBody>
      </p:sp>
      <p:sp>
        <p:nvSpPr>
          <p:cNvPr id="4" name="TextBox 3"/>
          <p:cNvSpPr txBox="1"/>
          <p:nvPr/>
        </p:nvSpPr>
        <p:spPr>
          <a:xfrm>
            <a:off x="539750" y="915566"/>
            <a:ext cx="7632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Flickr Search and attribute the image</a:t>
            </a:r>
          </a:p>
          <a:p>
            <a:pPr lvl="2"/>
            <a:r>
              <a:rPr lang="en-GB" sz="2400" dirty="0" smtClean="0">
                <a:solidFill>
                  <a:srgbClr val="002060"/>
                </a:solidFill>
              </a:rPr>
              <a:t>- Returns only CC BY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Upload and attribute the image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	- all rights reserved option included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Specify a URL and attribute the image</a:t>
            </a:r>
          </a:p>
          <a:p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       - URL for the image (not the page)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472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95263"/>
            <a:ext cx="47529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 smtClean="0">
                <a:solidFill>
                  <a:schemeClr val="accent3"/>
                </a:solidFill>
              </a:rPr>
              <a:t>FutureLearn (MOOC)</a:t>
            </a:r>
            <a:endParaRPr lang="en-GB" sz="3600" b="1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843558"/>
            <a:ext cx="7200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hlinkClick r:id="rId2"/>
              </a:rPr>
              <a:t>www.futurelearn.com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UK MOOC Provider </a:t>
            </a:r>
          </a:p>
          <a:p>
            <a:endParaRPr lang="en-GB" b="1" dirty="0"/>
          </a:p>
          <a:p>
            <a:r>
              <a:rPr lang="en-GB" b="1" dirty="0" smtClean="0"/>
              <a:t>Private Company – set up by the OU</a:t>
            </a:r>
          </a:p>
          <a:p>
            <a:endParaRPr lang="en-GB" b="1" dirty="0"/>
          </a:p>
          <a:p>
            <a:r>
              <a:rPr lang="en-GB" b="1" dirty="0" smtClean="0"/>
              <a:t>20+ institutional partners</a:t>
            </a:r>
          </a:p>
          <a:p>
            <a:endParaRPr lang="en-GB" b="1" dirty="0"/>
          </a:p>
          <a:p>
            <a:r>
              <a:rPr lang="en-GB" b="1" dirty="0" smtClean="0"/>
              <a:t>British library</a:t>
            </a:r>
          </a:p>
          <a:p>
            <a:endParaRPr lang="en-GB" b="1" dirty="0"/>
          </a:p>
          <a:p>
            <a:r>
              <a:rPr lang="en-GB" b="1" dirty="0" smtClean="0"/>
              <a:t>British Council</a:t>
            </a:r>
          </a:p>
          <a:p>
            <a:endParaRPr lang="en-GB" b="1" dirty="0"/>
          </a:p>
          <a:p>
            <a:r>
              <a:rPr lang="en-GB" b="1" dirty="0" smtClean="0"/>
              <a:t>Courses launched Sept 2013</a:t>
            </a:r>
          </a:p>
          <a:p>
            <a:endParaRPr lang="en-GB" b="1" dirty="0"/>
          </a:p>
          <a:p>
            <a:r>
              <a:rPr lang="en-GB" b="1" dirty="0" smtClean="0"/>
              <a:t>Statements of participation and exam based certificates</a:t>
            </a:r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142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23851" y="1"/>
            <a:ext cx="1439863" cy="735806"/>
          </a:xfrm>
          <a:prstGeom prst="rect">
            <a:avLst/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95263"/>
            <a:ext cx="6120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chemeClr val="accent3"/>
                </a:solidFill>
              </a:rPr>
              <a:t>Why have we engaged with FL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22160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23851" y="875133"/>
            <a:ext cx="86406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Informing and improving online, distance and blended learning practices for registered </a:t>
            </a:r>
            <a:r>
              <a:rPr lang="en-GB" sz="1600" b="1" dirty="0" smtClean="0"/>
              <a:t>students (NOOC – 3 campus)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Allows us to innovate and to learn (NOOC – 3 campus)</a:t>
            </a: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Showcasing </a:t>
            </a:r>
            <a:r>
              <a:rPr lang="en-GB" sz="1600" dirty="0"/>
              <a:t>Nottingham’s research and teaching excellence to a global </a:t>
            </a:r>
            <a:r>
              <a:rPr lang="en-GB" sz="1600" dirty="0" smtClean="0"/>
              <a:t>audience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Recruitment </a:t>
            </a:r>
            <a:r>
              <a:rPr lang="en-GB" sz="1600" dirty="0"/>
              <a:t>to taught postgraduate courses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Engagement </a:t>
            </a:r>
            <a:r>
              <a:rPr lang="en-GB" sz="1600" dirty="0"/>
              <a:t>with alumni via CPD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Research </a:t>
            </a:r>
            <a:r>
              <a:rPr lang="en-GB" sz="1600" dirty="0"/>
              <a:t>partnerships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Provision </a:t>
            </a:r>
            <a:r>
              <a:rPr lang="en-GB" sz="1600" dirty="0"/>
              <a:t>of ‘Transition’ into/out of university courses </a:t>
            </a: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Conversion courses for applicants holding </a:t>
            </a:r>
            <a:r>
              <a:rPr lang="en-GB" sz="1600" dirty="0" smtClean="0"/>
              <a:t>offers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22496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875133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Delivered 2 MOOCs on </a:t>
            </a:r>
            <a:r>
              <a:rPr lang="en-GB" b="1" dirty="0" err="1"/>
              <a:t>FutureLearn</a:t>
            </a:r>
            <a:r>
              <a:rPr lang="en-GB" b="1" dirty="0"/>
              <a:t> so far:</a:t>
            </a:r>
          </a:p>
          <a:p>
            <a:endParaRPr lang="en-GB" dirty="0"/>
          </a:p>
          <a:p>
            <a:r>
              <a:rPr lang="en-GB" dirty="0"/>
              <a:t>Sustainability, Society and You (8 week course, 5 hours per week)</a:t>
            </a:r>
          </a:p>
          <a:p>
            <a:endParaRPr lang="en-GB" dirty="0"/>
          </a:p>
          <a:p>
            <a:r>
              <a:rPr lang="en-GB" dirty="0"/>
              <a:t>How to read a mind (2 week course, 3 hours per week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 smtClean="0"/>
              <a:t>Two </a:t>
            </a:r>
            <a:r>
              <a:rPr lang="en-GB" b="1" dirty="0"/>
              <a:t>more are scheduled for 2014</a:t>
            </a:r>
          </a:p>
          <a:p>
            <a:endParaRPr lang="en-GB" dirty="0"/>
          </a:p>
          <a:p>
            <a:r>
              <a:rPr lang="en-GB" dirty="0"/>
              <a:t>Sustainability, Society and You (6 week course, 5 hours per week)</a:t>
            </a:r>
          </a:p>
          <a:p>
            <a:endParaRPr lang="en-GB" dirty="0"/>
          </a:p>
          <a:p>
            <a:r>
              <a:rPr lang="en-GB" dirty="0"/>
              <a:t>How to read your boss (2 week course, 3 hours per week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High level of interest by schools and staff to run </a:t>
            </a:r>
            <a:r>
              <a:rPr lang="en-GB" dirty="0" smtClean="0"/>
              <a:t>more – our focus is now on what our MOOC offering should be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47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UofN_Presentation_Blue</Template>
  <TotalTime>7720</TotalTime>
  <Words>481</Words>
  <Application>Microsoft Office PowerPoint</Application>
  <PresentationFormat>On-screen Show (16:9)</PresentationFormat>
  <Paragraphs>156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Services Review Process</dc:title>
  <dc:creator>udzthl</dc:creator>
  <cp:lastModifiedBy>steve stapleton</cp:lastModifiedBy>
  <cp:revision>781</cp:revision>
  <dcterms:created xsi:type="dcterms:W3CDTF">2009-11-09T10:18:25Z</dcterms:created>
  <dcterms:modified xsi:type="dcterms:W3CDTF">2014-04-28T09:29:17Z</dcterms:modified>
</cp:coreProperties>
</file>